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4" r:id="rId11"/>
    <p:sldId id="293" r:id="rId12"/>
    <p:sldId id="286" r:id="rId13"/>
    <p:sldId id="288" r:id="rId14"/>
    <p:sldId id="289" r:id="rId15"/>
    <p:sldId id="295" r:id="rId20"/>
    <p:sldId id="296" r:id="rId21"/>
    <p:sldId id="297" r:id="rId22"/>
    <p:sldId id="29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46" autoAdjust="0"/>
    <p:restoredTop sz="94660"/>
  </p:normalViewPr>
  <p:slideViewPr>
    <p:cSldViewPr snapToGrid="0">
      <p:cViewPr varScale="1">
        <p:scale>
          <a:sx n="128" d="100"/>
          <a:sy n="128"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43.em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00C08C-037C-BC41-AF08-203661ECF4D5}"/>
              </a:ext>
            </a:extLst>
          </p:cNvPr>
          <p:cNvSpPr txBox="1"/>
          <p:nvPr/>
        </p:nvSpPr>
        <p:spPr>
          <a:xfrm>
            <a:off x="-133999" y="253343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Elena </a:t>
            </a:r>
          </a:p>
          <a:p>
            <a:pPr algn="ctr"/>
            <a:r>
              <a:rPr lang="en-US" dirty="0" err="1">
                <a:latin typeface="Gill Sans Nova Light" panose="020F0302020204030204" pitchFamily="34" charset="0"/>
                <a:cs typeface="Gill Sans Nova Light" panose="020F0302020204030204" pitchFamily="34" charset="0"/>
              </a:rPr>
              <a:t>Aprile</a:t>
            </a:r>
            <a:endParaRPr lang="en-US" dirty="0">
              <a:latin typeface="Gill Sans Nova Light" panose="020F0302020204030204" pitchFamily="34" charset="0"/>
              <a:cs typeface="Gill Sans Nova Light" panose="020F0302020204030204" pitchFamily="34" charset="0"/>
            </a:endParaRPr>
          </a:p>
        </p:txBody>
      </p:sp>
      <p:sp>
        <p:nvSpPr>
          <p:cNvPr id="37" name="TextBox 36">
            <a:extLst>
              <a:ext uri="{FF2B5EF4-FFF2-40B4-BE49-F238E27FC236}">
                <a16:creationId xmlns:a16="http://schemas.microsoft.com/office/drawing/2014/main" id="{01204E10-3DA3-5C46-A6D5-3C37E1925F99}"/>
              </a:ext>
            </a:extLst>
          </p:cNvPr>
          <p:cNvSpPr txBox="1"/>
          <p:nvPr/>
        </p:nvSpPr>
        <p:spPr>
          <a:xfrm>
            <a:off x="2753412" y="47363"/>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
        <p:nvSpPr>
          <p:cNvPr id="38" name="TextBox 37">
            <a:extLst>
              <a:ext uri="{FF2B5EF4-FFF2-40B4-BE49-F238E27FC236}">
                <a16:creationId xmlns:a16="http://schemas.microsoft.com/office/drawing/2014/main" id="{8E689E22-EFCE-CC47-AE73-0E12D46159FB}"/>
              </a:ext>
            </a:extLst>
          </p:cNvPr>
          <p:cNvSpPr txBox="1"/>
          <p:nvPr/>
        </p:nvSpPr>
        <p:spPr>
          <a:xfrm>
            <a:off x="1369894" y="543991"/>
            <a:ext cx="2299887" cy="461665"/>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Barnard</a:t>
            </a:r>
          </a:p>
        </p:txBody>
      </p:sp>
      <p:sp>
        <p:nvSpPr>
          <p:cNvPr id="39" name="TextBox 38">
            <a:extLst>
              <a:ext uri="{FF2B5EF4-FFF2-40B4-BE49-F238E27FC236}">
                <a16:creationId xmlns:a16="http://schemas.microsoft.com/office/drawing/2014/main" id="{4ABD7B73-ABB4-5A4C-8F1F-1E6CA28BE1FF}"/>
              </a:ext>
            </a:extLst>
          </p:cNvPr>
          <p:cNvSpPr txBox="1"/>
          <p:nvPr/>
        </p:nvSpPr>
        <p:spPr>
          <a:xfrm>
            <a:off x="2318549" y="3342374"/>
            <a:ext cx="3387298" cy="830997"/>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American Museum of Natural History</a:t>
            </a:r>
          </a:p>
        </p:txBody>
      </p:sp>
      <p:pic>
        <p:nvPicPr>
          <p:cNvPr id="40" name="Picture 39">
            <a:extLst>
              <a:ext uri="{FF2B5EF4-FFF2-40B4-BE49-F238E27FC236}">
                <a16:creationId xmlns:a16="http://schemas.microsoft.com/office/drawing/2014/main" id="{F962F6D7-40B4-514D-8A62-D6C329481092}"/>
              </a:ext>
            </a:extLst>
          </p:cNvPr>
          <p:cNvPicPr>
            <a:picLocks noChangeAspect="1"/>
          </p:cNvPicPr>
          <p:nvPr/>
        </p:nvPicPr>
        <p:blipFill>
          <a:blip r:embed="rId2">
            <a:grayscl/>
          </a:blip>
          <a:stretch>
            <a:fillRect/>
          </a:stretch>
        </p:blipFill>
        <p:spPr>
          <a:xfrm>
            <a:off x="479019" y="1083081"/>
            <a:ext cx="939583" cy="1437052"/>
          </a:xfrm>
          <a:prstGeom prst="rect">
            <a:avLst/>
          </a:prstGeom>
        </p:spPr>
      </p:pic>
      <p:sp>
        <p:nvSpPr>
          <p:cNvPr id="41" name="TextBox 40">
            <a:extLst>
              <a:ext uri="{FF2B5EF4-FFF2-40B4-BE49-F238E27FC236}">
                <a16:creationId xmlns:a16="http://schemas.microsoft.com/office/drawing/2014/main" id="{15D40C1E-1547-1C45-A7AE-31E0F6C05560}"/>
              </a:ext>
            </a:extLst>
          </p:cNvPr>
          <p:cNvSpPr txBox="1"/>
          <p:nvPr/>
        </p:nvSpPr>
        <p:spPr>
          <a:xfrm>
            <a:off x="7111501" y="543991"/>
            <a:ext cx="3387298" cy="461665"/>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Physics</a:t>
            </a:r>
          </a:p>
        </p:txBody>
      </p:sp>
      <p:sp>
        <p:nvSpPr>
          <p:cNvPr id="42" name="TextBox 41">
            <a:extLst>
              <a:ext uri="{FF2B5EF4-FFF2-40B4-BE49-F238E27FC236}">
                <a16:creationId xmlns:a16="http://schemas.microsoft.com/office/drawing/2014/main" id="{95F1B86D-0C40-EC4A-A0F5-B6C700775C0C}"/>
              </a:ext>
            </a:extLst>
          </p:cNvPr>
          <p:cNvSpPr txBox="1"/>
          <p:nvPr/>
        </p:nvSpPr>
        <p:spPr>
          <a:xfrm>
            <a:off x="7253298" y="3423920"/>
            <a:ext cx="3387298" cy="830997"/>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Other Columbia Astrophysics Laboratory</a:t>
            </a:r>
          </a:p>
        </p:txBody>
      </p:sp>
      <p:pic>
        <p:nvPicPr>
          <p:cNvPr id="43" name="Picture 42">
            <a:extLst>
              <a:ext uri="{FF2B5EF4-FFF2-40B4-BE49-F238E27FC236}">
                <a16:creationId xmlns:a16="http://schemas.microsoft.com/office/drawing/2014/main" id="{F560FED1-A417-4340-A602-56B6A85B43E1}"/>
              </a:ext>
            </a:extLst>
          </p:cNvPr>
          <p:cNvPicPr>
            <a:picLocks noChangeAspect="1"/>
          </p:cNvPicPr>
          <p:nvPr/>
        </p:nvPicPr>
        <p:blipFill>
          <a:blip r:embed="rId3">
            <a:grayscl/>
          </a:blip>
          <a:stretch>
            <a:fillRect/>
          </a:stretch>
        </p:blipFill>
        <p:spPr>
          <a:xfrm>
            <a:off x="2670285" y="1061145"/>
            <a:ext cx="972774" cy="1450775"/>
          </a:xfrm>
          <a:prstGeom prst="rect">
            <a:avLst/>
          </a:prstGeom>
        </p:spPr>
      </p:pic>
      <p:sp>
        <p:nvSpPr>
          <p:cNvPr id="44" name="TextBox 43">
            <a:extLst>
              <a:ext uri="{FF2B5EF4-FFF2-40B4-BE49-F238E27FC236}">
                <a16:creationId xmlns:a16="http://schemas.microsoft.com/office/drawing/2014/main" id="{DEEC99B6-5760-ED42-8B33-AE84BEB0A6DC}"/>
              </a:ext>
            </a:extLst>
          </p:cNvPr>
          <p:cNvSpPr txBox="1"/>
          <p:nvPr/>
        </p:nvSpPr>
        <p:spPr>
          <a:xfrm>
            <a:off x="2018745" y="2507036"/>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Janna </a:t>
            </a:r>
          </a:p>
          <a:p>
            <a:pPr algn="ctr"/>
            <a:r>
              <a:rPr lang="en-US" dirty="0">
                <a:latin typeface="Gill Sans Nova Light" panose="020F0302020204030204" pitchFamily="34" charset="0"/>
                <a:cs typeface="Gill Sans Nova Light" panose="020F0302020204030204" pitchFamily="34" charset="0"/>
              </a:rPr>
              <a:t>Levin</a:t>
            </a:r>
          </a:p>
        </p:txBody>
      </p:sp>
      <p:pic>
        <p:nvPicPr>
          <p:cNvPr id="45" name="Picture 44">
            <a:extLst>
              <a:ext uri="{FF2B5EF4-FFF2-40B4-BE49-F238E27FC236}">
                <a16:creationId xmlns:a16="http://schemas.microsoft.com/office/drawing/2014/main" id="{C8F56A41-9FEC-E147-9859-296470B9D07D}"/>
              </a:ext>
            </a:extLst>
          </p:cNvPr>
          <p:cNvPicPr>
            <a:picLocks noChangeAspect="1"/>
          </p:cNvPicPr>
          <p:nvPr/>
        </p:nvPicPr>
        <p:blipFill>
          <a:blip r:embed="rId4"/>
          <a:stretch>
            <a:fillRect/>
          </a:stretch>
        </p:blipFill>
        <p:spPr>
          <a:xfrm>
            <a:off x="1540597" y="1054550"/>
            <a:ext cx="988292" cy="1456430"/>
          </a:xfrm>
          <a:prstGeom prst="rect">
            <a:avLst/>
          </a:prstGeom>
        </p:spPr>
      </p:pic>
      <p:sp>
        <p:nvSpPr>
          <p:cNvPr id="46" name="TextBox 45">
            <a:extLst>
              <a:ext uri="{FF2B5EF4-FFF2-40B4-BE49-F238E27FC236}">
                <a16:creationId xmlns:a16="http://schemas.microsoft.com/office/drawing/2014/main" id="{981152BD-00A6-3648-9DA1-1B678371A1E3}"/>
              </a:ext>
            </a:extLst>
          </p:cNvPr>
          <p:cNvSpPr txBox="1"/>
          <p:nvPr/>
        </p:nvSpPr>
        <p:spPr>
          <a:xfrm>
            <a:off x="916820" y="248458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Laura </a:t>
            </a:r>
          </a:p>
          <a:p>
            <a:pPr algn="ctr"/>
            <a:r>
              <a:rPr lang="en-US" dirty="0">
                <a:latin typeface="Gill Sans Nova Light" panose="020F0302020204030204" pitchFamily="34" charset="0"/>
                <a:cs typeface="Gill Sans Nova Light" panose="020F0302020204030204" pitchFamily="34" charset="0"/>
              </a:rPr>
              <a:t>Kay</a:t>
            </a:r>
          </a:p>
        </p:txBody>
      </p:sp>
      <p:pic>
        <p:nvPicPr>
          <p:cNvPr id="47" name="Picture 46">
            <a:extLst>
              <a:ext uri="{FF2B5EF4-FFF2-40B4-BE49-F238E27FC236}">
                <a16:creationId xmlns:a16="http://schemas.microsoft.com/office/drawing/2014/main" id="{715348B0-1F36-6B4C-BC4C-91B8265F7F2A}"/>
              </a:ext>
            </a:extLst>
          </p:cNvPr>
          <p:cNvPicPr>
            <a:picLocks noChangeAspect="1"/>
          </p:cNvPicPr>
          <p:nvPr/>
        </p:nvPicPr>
        <p:blipFill>
          <a:blip r:embed="rId5">
            <a:grayscl/>
          </a:blip>
          <a:stretch>
            <a:fillRect/>
          </a:stretch>
        </p:blipFill>
        <p:spPr>
          <a:xfrm>
            <a:off x="3765054" y="1054284"/>
            <a:ext cx="978906" cy="1454636"/>
          </a:xfrm>
          <a:prstGeom prst="rect">
            <a:avLst/>
          </a:prstGeom>
        </p:spPr>
      </p:pic>
      <p:sp>
        <p:nvSpPr>
          <p:cNvPr id="48" name="TextBox 47">
            <a:extLst>
              <a:ext uri="{FF2B5EF4-FFF2-40B4-BE49-F238E27FC236}">
                <a16:creationId xmlns:a16="http://schemas.microsoft.com/office/drawing/2014/main" id="{786169C7-F62D-F742-A6D0-408B03A8C754}"/>
              </a:ext>
            </a:extLst>
          </p:cNvPr>
          <p:cNvSpPr txBox="1"/>
          <p:nvPr/>
        </p:nvSpPr>
        <p:spPr>
          <a:xfrm>
            <a:off x="3132683" y="2488196"/>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Reshmi </a:t>
            </a:r>
          </a:p>
          <a:p>
            <a:pPr algn="ctr"/>
            <a:r>
              <a:rPr lang="en-US" dirty="0">
                <a:latin typeface="Gill Sans Nova Light" panose="020F0302020204030204" pitchFamily="34" charset="0"/>
                <a:cs typeface="Gill Sans Nova Light" panose="020F0302020204030204" pitchFamily="34" charset="0"/>
              </a:rPr>
              <a:t>Mukherjee</a:t>
            </a:r>
          </a:p>
        </p:txBody>
      </p:sp>
      <p:pic>
        <p:nvPicPr>
          <p:cNvPr id="49" name="Picture 48">
            <a:extLst>
              <a:ext uri="{FF2B5EF4-FFF2-40B4-BE49-F238E27FC236}">
                <a16:creationId xmlns:a16="http://schemas.microsoft.com/office/drawing/2014/main" id="{D0AECE2E-E787-474D-95F8-418CB3DE9B53}"/>
              </a:ext>
            </a:extLst>
          </p:cNvPr>
          <p:cNvPicPr>
            <a:picLocks noChangeAspect="1"/>
          </p:cNvPicPr>
          <p:nvPr/>
        </p:nvPicPr>
        <p:blipFill>
          <a:blip r:embed="rId6">
            <a:grayscl/>
          </a:blip>
          <a:stretch>
            <a:fillRect/>
          </a:stretch>
        </p:blipFill>
        <p:spPr>
          <a:xfrm>
            <a:off x="6375284" y="1061001"/>
            <a:ext cx="966567" cy="1454636"/>
          </a:xfrm>
          <a:prstGeom prst="rect">
            <a:avLst/>
          </a:prstGeom>
        </p:spPr>
      </p:pic>
      <p:sp>
        <p:nvSpPr>
          <p:cNvPr id="51" name="TextBox 50">
            <a:extLst>
              <a:ext uri="{FF2B5EF4-FFF2-40B4-BE49-F238E27FC236}">
                <a16:creationId xmlns:a16="http://schemas.microsoft.com/office/drawing/2014/main" id="{7D9B56EE-8F57-994C-A057-9AF8F733F26E}"/>
              </a:ext>
            </a:extLst>
          </p:cNvPr>
          <p:cNvSpPr txBox="1"/>
          <p:nvPr/>
        </p:nvSpPr>
        <p:spPr>
          <a:xfrm>
            <a:off x="5711041" y="2526985"/>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Lam </a:t>
            </a:r>
          </a:p>
          <a:p>
            <a:pPr algn="ctr"/>
            <a:r>
              <a:rPr lang="en-US" dirty="0">
                <a:latin typeface="Gill Sans Nova Light" panose="020F0302020204030204" pitchFamily="34" charset="0"/>
                <a:cs typeface="Gill Sans Nova Light" panose="020F0302020204030204" pitchFamily="34" charset="0"/>
              </a:rPr>
              <a:t>Hui</a:t>
            </a:r>
          </a:p>
        </p:txBody>
      </p:sp>
      <p:pic>
        <p:nvPicPr>
          <p:cNvPr id="52" name="Picture 51">
            <a:extLst>
              <a:ext uri="{FF2B5EF4-FFF2-40B4-BE49-F238E27FC236}">
                <a16:creationId xmlns:a16="http://schemas.microsoft.com/office/drawing/2014/main" id="{6F216621-9D70-864E-9249-2FED2DFCCC71}"/>
              </a:ext>
            </a:extLst>
          </p:cNvPr>
          <p:cNvPicPr>
            <a:picLocks noChangeAspect="1"/>
          </p:cNvPicPr>
          <p:nvPr/>
        </p:nvPicPr>
        <p:blipFill>
          <a:blip r:embed="rId7">
            <a:grayscl/>
          </a:blip>
          <a:stretch>
            <a:fillRect/>
          </a:stretch>
        </p:blipFill>
        <p:spPr>
          <a:xfrm>
            <a:off x="3588343" y="4143808"/>
            <a:ext cx="993166" cy="1400180"/>
          </a:xfrm>
          <a:prstGeom prst="rect">
            <a:avLst/>
          </a:prstGeom>
        </p:spPr>
      </p:pic>
      <p:sp>
        <p:nvSpPr>
          <p:cNvPr id="53" name="TextBox 52">
            <a:extLst>
              <a:ext uri="{FF2B5EF4-FFF2-40B4-BE49-F238E27FC236}">
                <a16:creationId xmlns:a16="http://schemas.microsoft.com/office/drawing/2014/main" id="{1567067A-E1C8-DE4C-B68F-D75B082731AE}"/>
              </a:ext>
            </a:extLst>
          </p:cNvPr>
          <p:cNvSpPr txBox="1"/>
          <p:nvPr/>
        </p:nvSpPr>
        <p:spPr>
          <a:xfrm>
            <a:off x="2941926" y="549297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Rebecca </a:t>
            </a:r>
          </a:p>
          <a:p>
            <a:pPr algn="ctr"/>
            <a:r>
              <a:rPr lang="en-US" dirty="0">
                <a:latin typeface="Gill Sans Nova Light" panose="020F0302020204030204" pitchFamily="34" charset="0"/>
                <a:cs typeface="Gill Sans Nova Light" panose="020F0302020204030204" pitchFamily="34" charset="0"/>
              </a:rPr>
              <a:t>Oppenheimer</a:t>
            </a:r>
          </a:p>
        </p:txBody>
      </p:sp>
      <p:pic>
        <p:nvPicPr>
          <p:cNvPr id="54" name="Picture 53">
            <a:extLst>
              <a:ext uri="{FF2B5EF4-FFF2-40B4-BE49-F238E27FC236}">
                <a16:creationId xmlns:a16="http://schemas.microsoft.com/office/drawing/2014/main" id="{9BAA4CF8-2755-8849-9E2E-B4AA2DD433F0}"/>
              </a:ext>
            </a:extLst>
          </p:cNvPr>
          <p:cNvPicPr>
            <a:picLocks noChangeAspect="1"/>
          </p:cNvPicPr>
          <p:nvPr/>
        </p:nvPicPr>
        <p:blipFill>
          <a:blip r:embed="rId8">
            <a:grayscl/>
          </a:blip>
          <a:stretch>
            <a:fillRect/>
          </a:stretch>
        </p:blipFill>
        <p:spPr>
          <a:xfrm>
            <a:off x="2088192" y="4129810"/>
            <a:ext cx="1030358" cy="1398343"/>
          </a:xfrm>
          <a:prstGeom prst="rect">
            <a:avLst/>
          </a:prstGeom>
        </p:spPr>
      </p:pic>
      <p:sp>
        <p:nvSpPr>
          <p:cNvPr id="55" name="TextBox 54">
            <a:extLst>
              <a:ext uri="{FF2B5EF4-FFF2-40B4-BE49-F238E27FC236}">
                <a16:creationId xmlns:a16="http://schemas.microsoft.com/office/drawing/2014/main" id="{B1F675B9-9CD7-C04D-A266-4A6DB137D5AD}"/>
              </a:ext>
            </a:extLst>
          </p:cNvPr>
          <p:cNvSpPr txBox="1"/>
          <p:nvPr/>
        </p:nvSpPr>
        <p:spPr>
          <a:xfrm>
            <a:off x="1460371" y="549297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Mordecai </a:t>
            </a:r>
          </a:p>
          <a:p>
            <a:pPr algn="ctr"/>
            <a:r>
              <a:rPr lang="en-US" dirty="0">
                <a:latin typeface="Gill Sans Nova Light" panose="020F0302020204030204" pitchFamily="34" charset="0"/>
                <a:cs typeface="Gill Sans Nova Light" panose="020F0302020204030204" pitchFamily="34" charset="0"/>
              </a:rPr>
              <a:t>Mark</a:t>
            </a:r>
          </a:p>
          <a:p>
            <a:pPr algn="ctr"/>
            <a:r>
              <a:rPr lang="en-US" dirty="0" err="1">
                <a:latin typeface="Gill Sans Nova Light" panose="020F0302020204030204" pitchFamily="34" charset="0"/>
                <a:cs typeface="Gill Sans Nova Light" panose="020F0302020204030204" pitchFamily="34" charset="0"/>
              </a:rPr>
              <a:t>MacLow</a:t>
            </a:r>
            <a:endParaRPr lang="en-US" dirty="0">
              <a:latin typeface="Gill Sans Nova Light" panose="020F0302020204030204" pitchFamily="34" charset="0"/>
              <a:cs typeface="Gill Sans Nova Light" panose="020F0302020204030204" pitchFamily="34" charset="0"/>
            </a:endParaRPr>
          </a:p>
        </p:txBody>
      </p:sp>
      <p:pic>
        <p:nvPicPr>
          <p:cNvPr id="56" name="Picture 55">
            <a:extLst>
              <a:ext uri="{FF2B5EF4-FFF2-40B4-BE49-F238E27FC236}">
                <a16:creationId xmlns:a16="http://schemas.microsoft.com/office/drawing/2014/main" id="{17CD6FDE-E339-604F-8B47-9D19BCB13D91}"/>
              </a:ext>
            </a:extLst>
          </p:cNvPr>
          <p:cNvPicPr>
            <a:picLocks noChangeAspect="1"/>
          </p:cNvPicPr>
          <p:nvPr/>
        </p:nvPicPr>
        <p:blipFill>
          <a:blip r:embed="rId9">
            <a:grayscl/>
          </a:blip>
          <a:stretch>
            <a:fillRect/>
          </a:stretch>
        </p:blipFill>
        <p:spPr>
          <a:xfrm>
            <a:off x="8433022" y="1059460"/>
            <a:ext cx="1042198" cy="1472701"/>
          </a:xfrm>
          <a:prstGeom prst="rect">
            <a:avLst/>
          </a:prstGeom>
        </p:spPr>
      </p:pic>
      <p:sp>
        <p:nvSpPr>
          <p:cNvPr id="57" name="TextBox 56">
            <a:extLst>
              <a:ext uri="{FF2B5EF4-FFF2-40B4-BE49-F238E27FC236}">
                <a16:creationId xmlns:a16="http://schemas.microsoft.com/office/drawing/2014/main" id="{F0A6A5CF-585E-5A4B-B206-62B6F8A7C07A}"/>
              </a:ext>
            </a:extLst>
          </p:cNvPr>
          <p:cNvSpPr txBox="1"/>
          <p:nvPr/>
        </p:nvSpPr>
        <p:spPr>
          <a:xfrm>
            <a:off x="7803947" y="2532870"/>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Yuri</a:t>
            </a:r>
          </a:p>
          <a:p>
            <a:pPr algn="ctr"/>
            <a:r>
              <a:rPr lang="en-US" dirty="0">
                <a:latin typeface="Gill Sans Nova Light" panose="020F0302020204030204" pitchFamily="34" charset="0"/>
                <a:cs typeface="Gill Sans Nova Light" panose="020F0302020204030204" pitchFamily="34" charset="0"/>
              </a:rPr>
              <a:t>Levin</a:t>
            </a:r>
          </a:p>
        </p:txBody>
      </p:sp>
      <p:pic>
        <p:nvPicPr>
          <p:cNvPr id="58" name="Picture 57">
            <a:extLst>
              <a:ext uri="{FF2B5EF4-FFF2-40B4-BE49-F238E27FC236}">
                <a16:creationId xmlns:a16="http://schemas.microsoft.com/office/drawing/2014/main" id="{EC40F7B8-F06F-374A-87C1-A06E0A41ED20}"/>
              </a:ext>
            </a:extLst>
          </p:cNvPr>
          <p:cNvPicPr>
            <a:picLocks noChangeAspect="1"/>
          </p:cNvPicPr>
          <p:nvPr/>
        </p:nvPicPr>
        <p:blipFill>
          <a:blip r:embed="rId10">
            <a:grayscl/>
          </a:blip>
          <a:stretch>
            <a:fillRect/>
          </a:stretch>
        </p:blipFill>
        <p:spPr>
          <a:xfrm>
            <a:off x="5174193" y="4143808"/>
            <a:ext cx="1032866" cy="1398342"/>
          </a:xfrm>
          <a:prstGeom prst="rect">
            <a:avLst/>
          </a:prstGeom>
        </p:spPr>
      </p:pic>
      <p:sp>
        <p:nvSpPr>
          <p:cNvPr id="59" name="TextBox 58">
            <a:extLst>
              <a:ext uri="{FF2B5EF4-FFF2-40B4-BE49-F238E27FC236}">
                <a16:creationId xmlns:a16="http://schemas.microsoft.com/office/drawing/2014/main" id="{125D9434-93BB-E145-BE18-A1B6D575B969}"/>
              </a:ext>
            </a:extLst>
          </p:cNvPr>
          <p:cNvSpPr txBox="1"/>
          <p:nvPr/>
        </p:nvSpPr>
        <p:spPr>
          <a:xfrm>
            <a:off x="4562847" y="5515792"/>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Michael</a:t>
            </a:r>
          </a:p>
          <a:p>
            <a:pPr algn="ctr"/>
            <a:r>
              <a:rPr lang="en-US" dirty="0" err="1">
                <a:latin typeface="Gill Sans Nova Light" panose="020F0302020204030204" pitchFamily="34" charset="0"/>
                <a:cs typeface="Gill Sans Nova Light" panose="020F0302020204030204" pitchFamily="34" charset="0"/>
              </a:rPr>
              <a:t>Shara</a:t>
            </a:r>
            <a:endParaRPr lang="en-US" dirty="0">
              <a:latin typeface="Gill Sans Nova Light" panose="020F0302020204030204" pitchFamily="34" charset="0"/>
              <a:cs typeface="Gill Sans Nova Light" panose="020F0302020204030204" pitchFamily="34" charset="0"/>
            </a:endParaRPr>
          </a:p>
        </p:txBody>
      </p:sp>
      <p:pic>
        <p:nvPicPr>
          <p:cNvPr id="60" name="Picture 59">
            <a:extLst>
              <a:ext uri="{FF2B5EF4-FFF2-40B4-BE49-F238E27FC236}">
                <a16:creationId xmlns:a16="http://schemas.microsoft.com/office/drawing/2014/main" id="{9DEDFC77-3C2C-5546-BA49-AD639D4967C2}"/>
              </a:ext>
            </a:extLst>
          </p:cNvPr>
          <p:cNvPicPr>
            <a:picLocks noChangeAspect="1"/>
          </p:cNvPicPr>
          <p:nvPr/>
        </p:nvPicPr>
        <p:blipFill>
          <a:blip r:embed="rId11">
            <a:grayscl/>
          </a:blip>
          <a:stretch>
            <a:fillRect/>
          </a:stretch>
        </p:blipFill>
        <p:spPr>
          <a:xfrm>
            <a:off x="10692470" y="1048111"/>
            <a:ext cx="1042220" cy="1472702"/>
          </a:xfrm>
          <a:prstGeom prst="rect">
            <a:avLst/>
          </a:prstGeom>
        </p:spPr>
      </p:pic>
      <p:sp>
        <p:nvSpPr>
          <p:cNvPr id="64" name="TextBox 63">
            <a:extLst>
              <a:ext uri="{FF2B5EF4-FFF2-40B4-BE49-F238E27FC236}">
                <a16:creationId xmlns:a16="http://schemas.microsoft.com/office/drawing/2014/main" id="{50BF007F-2997-CD49-A624-B9FBBA74ABA9}"/>
              </a:ext>
            </a:extLst>
          </p:cNvPr>
          <p:cNvSpPr txBox="1"/>
          <p:nvPr/>
        </p:nvSpPr>
        <p:spPr>
          <a:xfrm>
            <a:off x="10104295" y="2468604"/>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Brian</a:t>
            </a:r>
          </a:p>
          <a:p>
            <a:pPr algn="ctr"/>
            <a:r>
              <a:rPr lang="en-US" dirty="0">
                <a:latin typeface="Gill Sans Nova Light" panose="020F0302020204030204" pitchFamily="34" charset="0"/>
                <a:cs typeface="Gill Sans Nova Light" panose="020F0302020204030204" pitchFamily="34" charset="0"/>
              </a:rPr>
              <a:t>Metzger</a:t>
            </a:r>
          </a:p>
        </p:txBody>
      </p:sp>
      <p:pic>
        <p:nvPicPr>
          <p:cNvPr id="65" name="Picture 64">
            <a:extLst>
              <a:ext uri="{FF2B5EF4-FFF2-40B4-BE49-F238E27FC236}">
                <a16:creationId xmlns:a16="http://schemas.microsoft.com/office/drawing/2014/main" id="{52596569-D44D-E041-9C2A-3B15189148AE}"/>
              </a:ext>
            </a:extLst>
          </p:cNvPr>
          <p:cNvPicPr>
            <a:picLocks noChangeAspect="1"/>
          </p:cNvPicPr>
          <p:nvPr/>
        </p:nvPicPr>
        <p:blipFill>
          <a:blip r:embed="rId12">
            <a:grayscl/>
          </a:blip>
          <a:stretch>
            <a:fillRect/>
          </a:stretch>
        </p:blipFill>
        <p:spPr>
          <a:xfrm>
            <a:off x="5259357" y="1057754"/>
            <a:ext cx="1029434" cy="1454636"/>
          </a:xfrm>
          <a:prstGeom prst="rect">
            <a:avLst/>
          </a:prstGeom>
        </p:spPr>
      </p:pic>
      <p:sp>
        <p:nvSpPr>
          <p:cNvPr id="66" name="TextBox 65">
            <a:extLst>
              <a:ext uri="{FF2B5EF4-FFF2-40B4-BE49-F238E27FC236}">
                <a16:creationId xmlns:a16="http://schemas.microsoft.com/office/drawing/2014/main" id="{B6117FC4-D805-A843-ADEF-D1873F7D1E72}"/>
              </a:ext>
            </a:extLst>
          </p:cNvPr>
          <p:cNvSpPr txBox="1"/>
          <p:nvPr/>
        </p:nvSpPr>
        <p:spPr>
          <a:xfrm>
            <a:off x="4631728" y="2529245"/>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Andrei </a:t>
            </a:r>
          </a:p>
          <a:p>
            <a:pPr algn="ctr"/>
            <a:r>
              <a:rPr lang="en-US" dirty="0" err="1">
                <a:latin typeface="Gill Sans Nova Light" panose="020F0302020204030204" pitchFamily="34" charset="0"/>
                <a:cs typeface="Gill Sans Nova Light" panose="020F0302020204030204" pitchFamily="34" charset="0"/>
              </a:rPr>
              <a:t>Beloborodov</a:t>
            </a:r>
            <a:endParaRPr lang="en-US" dirty="0">
              <a:latin typeface="Gill Sans Nova Light" panose="020F0302020204030204" pitchFamily="34" charset="0"/>
              <a:cs typeface="Gill Sans Nova Light" panose="020F0302020204030204" pitchFamily="34" charset="0"/>
            </a:endParaRPr>
          </a:p>
        </p:txBody>
      </p:sp>
      <p:pic>
        <p:nvPicPr>
          <p:cNvPr id="67" name="Picture 66">
            <a:extLst>
              <a:ext uri="{FF2B5EF4-FFF2-40B4-BE49-F238E27FC236}">
                <a16:creationId xmlns:a16="http://schemas.microsoft.com/office/drawing/2014/main" id="{4DB727C9-102D-874B-A4BB-A83E6E625BB4}"/>
              </a:ext>
            </a:extLst>
          </p:cNvPr>
          <p:cNvPicPr>
            <a:picLocks noChangeAspect="1"/>
          </p:cNvPicPr>
          <p:nvPr/>
        </p:nvPicPr>
        <p:blipFill>
          <a:blip r:embed="rId13">
            <a:grayscl/>
          </a:blip>
          <a:stretch>
            <a:fillRect/>
          </a:stretch>
        </p:blipFill>
        <p:spPr>
          <a:xfrm>
            <a:off x="9569128" y="1051453"/>
            <a:ext cx="1029434" cy="1454636"/>
          </a:xfrm>
          <a:prstGeom prst="rect">
            <a:avLst/>
          </a:prstGeom>
        </p:spPr>
      </p:pic>
      <p:sp>
        <p:nvSpPr>
          <p:cNvPr id="68" name="TextBox 67">
            <a:extLst>
              <a:ext uri="{FF2B5EF4-FFF2-40B4-BE49-F238E27FC236}">
                <a16:creationId xmlns:a16="http://schemas.microsoft.com/office/drawing/2014/main" id="{685428C0-C9AF-214E-A235-90852D2AE801}"/>
              </a:ext>
            </a:extLst>
          </p:cNvPr>
          <p:cNvSpPr txBox="1"/>
          <p:nvPr/>
        </p:nvSpPr>
        <p:spPr>
          <a:xfrm>
            <a:off x="9008652" y="2476368"/>
            <a:ext cx="2286000" cy="646331"/>
          </a:xfrm>
          <a:prstGeom prst="rect">
            <a:avLst/>
          </a:prstGeom>
          <a:noFill/>
        </p:spPr>
        <p:txBody>
          <a:bodyPr wrap="square" rtlCol="0">
            <a:spAutoFit/>
          </a:bodyPr>
          <a:lstStyle/>
          <a:p>
            <a:pPr algn="ctr"/>
            <a:r>
              <a:rPr lang="en-US" dirty="0" err="1">
                <a:latin typeface="Gill Sans Nova Light" panose="020F0302020204030204" pitchFamily="34" charset="0"/>
                <a:cs typeface="Gill Sans Nova Light" panose="020F0302020204030204" pitchFamily="34" charset="0"/>
              </a:rPr>
              <a:t>Szabolcs</a:t>
            </a:r>
            <a:endParaRPr lang="en-US" dirty="0">
              <a:latin typeface="Gill Sans Nova Light" panose="020F0302020204030204" pitchFamily="34" charset="0"/>
              <a:cs typeface="Gill Sans Nova Light" panose="020F0302020204030204" pitchFamily="34" charset="0"/>
            </a:endParaRPr>
          </a:p>
          <a:p>
            <a:pPr algn="ctr"/>
            <a:r>
              <a:rPr lang="en-US" dirty="0" err="1">
                <a:latin typeface="Gill Sans Nova Light" panose="020F0302020204030204" pitchFamily="34" charset="0"/>
                <a:cs typeface="Gill Sans Nova Light" panose="020F0302020204030204" pitchFamily="34" charset="0"/>
              </a:rPr>
              <a:t>Marka</a:t>
            </a:r>
            <a:endParaRPr lang="en-US" dirty="0">
              <a:latin typeface="Gill Sans Nova Light" panose="020F0302020204030204" pitchFamily="34" charset="0"/>
              <a:cs typeface="Gill Sans Nova Light" panose="020F0302020204030204" pitchFamily="34" charset="0"/>
            </a:endParaRPr>
          </a:p>
        </p:txBody>
      </p:sp>
      <p:pic>
        <p:nvPicPr>
          <p:cNvPr id="69" name="Picture 68">
            <a:extLst>
              <a:ext uri="{FF2B5EF4-FFF2-40B4-BE49-F238E27FC236}">
                <a16:creationId xmlns:a16="http://schemas.microsoft.com/office/drawing/2014/main" id="{8CB3C6B5-1237-8A45-BA83-B86148863976}"/>
              </a:ext>
            </a:extLst>
          </p:cNvPr>
          <p:cNvPicPr>
            <a:picLocks noChangeAspect="1"/>
          </p:cNvPicPr>
          <p:nvPr/>
        </p:nvPicPr>
        <p:blipFill>
          <a:blip r:embed="rId14">
            <a:grayscl/>
          </a:blip>
          <a:stretch>
            <a:fillRect/>
          </a:stretch>
        </p:blipFill>
        <p:spPr>
          <a:xfrm>
            <a:off x="7382872" y="1054550"/>
            <a:ext cx="988292" cy="1462672"/>
          </a:xfrm>
          <a:prstGeom prst="rect">
            <a:avLst/>
          </a:prstGeom>
        </p:spPr>
      </p:pic>
      <p:sp>
        <p:nvSpPr>
          <p:cNvPr id="70" name="TextBox 69">
            <a:extLst>
              <a:ext uri="{FF2B5EF4-FFF2-40B4-BE49-F238E27FC236}">
                <a16:creationId xmlns:a16="http://schemas.microsoft.com/office/drawing/2014/main" id="{288EA3BC-8D6D-4040-9472-CCD83BE4E445}"/>
              </a:ext>
            </a:extLst>
          </p:cNvPr>
          <p:cNvSpPr txBox="1"/>
          <p:nvPr/>
        </p:nvSpPr>
        <p:spPr>
          <a:xfrm>
            <a:off x="6691723" y="2512390"/>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Chuck</a:t>
            </a:r>
          </a:p>
          <a:p>
            <a:pPr algn="ctr"/>
            <a:r>
              <a:rPr lang="en-US" dirty="0">
                <a:latin typeface="Gill Sans Nova Light" panose="020F0302020204030204" pitchFamily="34" charset="0"/>
                <a:cs typeface="Gill Sans Nova Light" panose="020F0302020204030204" pitchFamily="34" charset="0"/>
              </a:rPr>
              <a:t>Hailey</a:t>
            </a:r>
          </a:p>
        </p:txBody>
      </p:sp>
      <p:pic>
        <p:nvPicPr>
          <p:cNvPr id="71" name="Picture 70">
            <a:extLst>
              <a:ext uri="{FF2B5EF4-FFF2-40B4-BE49-F238E27FC236}">
                <a16:creationId xmlns:a16="http://schemas.microsoft.com/office/drawing/2014/main" id="{B4C7492F-71AD-4C4C-87C5-3CA8E7DC6B00}"/>
              </a:ext>
            </a:extLst>
          </p:cNvPr>
          <p:cNvPicPr>
            <a:picLocks noChangeAspect="1"/>
          </p:cNvPicPr>
          <p:nvPr/>
        </p:nvPicPr>
        <p:blipFill>
          <a:blip r:embed="rId15">
            <a:grayscl/>
          </a:blip>
          <a:stretch>
            <a:fillRect/>
          </a:stretch>
        </p:blipFill>
        <p:spPr>
          <a:xfrm>
            <a:off x="8331045" y="4202642"/>
            <a:ext cx="948209" cy="1403350"/>
          </a:xfrm>
          <a:prstGeom prst="rect">
            <a:avLst/>
          </a:prstGeom>
        </p:spPr>
      </p:pic>
      <p:sp>
        <p:nvSpPr>
          <p:cNvPr id="72" name="TextBox 71">
            <a:extLst>
              <a:ext uri="{FF2B5EF4-FFF2-40B4-BE49-F238E27FC236}">
                <a16:creationId xmlns:a16="http://schemas.microsoft.com/office/drawing/2014/main" id="{C4883993-1F63-E24E-8F40-47537C63D3DA}"/>
              </a:ext>
            </a:extLst>
          </p:cNvPr>
          <p:cNvSpPr txBox="1"/>
          <p:nvPr/>
        </p:nvSpPr>
        <p:spPr>
          <a:xfrm>
            <a:off x="7665323" y="5544814"/>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Caleb</a:t>
            </a:r>
          </a:p>
          <a:p>
            <a:pPr algn="ctr"/>
            <a:r>
              <a:rPr lang="en-US" dirty="0">
                <a:latin typeface="Gill Sans Nova Light" panose="020F0302020204030204" pitchFamily="34" charset="0"/>
                <a:cs typeface="Gill Sans Nova Light" panose="020F0302020204030204" pitchFamily="34" charset="0"/>
              </a:rPr>
              <a:t>Scharf</a:t>
            </a:r>
          </a:p>
        </p:txBody>
      </p:sp>
    </p:spTree>
    <p:extLst>
      <p:ext uri="{BB962C8B-B14F-4D97-AF65-F5344CB8AC3E}">
        <p14:creationId xmlns:p14="http://schemas.microsoft.com/office/powerpoint/2010/main" val="18628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pic>
        <p:nvPicPr>
          <p:cNvPr id="34" name="Picture 33">
            <a:extLst>
              <a:ext uri="{FF2B5EF4-FFF2-40B4-BE49-F238E27FC236}">
                <a16:creationId xmlns:a16="http://schemas.microsoft.com/office/drawing/2014/main" id="{DFA12F13-F475-174C-88B9-622BA0F0472B}"/>
              </a:ext>
            </a:extLst>
          </p:cNvPr>
          <p:cNvPicPr>
            <a:picLocks noChangeAspect="1"/>
          </p:cNvPicPr>
          <p:nvPr/>
        </p:nvPicPr>
        <p:blipFill>
          <a:blip r:embed="rId18"/>
          <a:stretch>
            <a:fillRect/>
          </a:stretch>
        </p:blipFill>
        <p:spPr>
          <a:xfrm>
            <a:off x="0" y="0"/>
            <a:ext cx="12192000" cy="6858000"/>
          </a:xfrm>
          <a:prstGeom prst="rect">
            <a:avLst/>
          </a:prstGeom>
        </p:spPr>
      </p:pic>
    </p:spTree>
    <p:extLst>
      <p:ext uri="{BB962C8B-B14F-4D97-AF65-F5344CB8AC3E}">
        <p14:creationId xmlns:p14="http://schemas.microsoft.com/office/powerpoint/2010/main" val="37310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Lessons from the History of Physical Cosmology (Big Apple Colloquium)</a:t>
            </a:r>
            <a:br/>
            <a:r>
              <a:t>James Peebles, Princeton University</a:t>
            </a:r>
            <a:br/>
            <a:r>
              <a:t>February 28, 2020</a:t>
            </a:r>
            <a:br/>
            <a:r>
              <a:t>3:00 pm</a:t>
            </a:r>
            <a:br/>
            <a:r>
              <a:t>Location: Davis auditorium (TBC)</a:t>
            </a:r>
            <a:br/>
            <a:r>
              <a:t>Host: Zoltan Haiman</a:t>
            </a:r>
            <a:b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Blast from the Past: Impact of Ultraviolet Emission and Flaring on Exoplanetary Systems and their Habitability</a:t>
            </a:r>
            <a:br/>
            <a:r>
              <a:t>Evgenya Shkolnik, Arizona State University</a:t>
            </a:r>
            <a:br/>
            <a:r>
              <a:t>March 4, 2020</a:t>
            </a:r>
            <a:br/>
            <a:r>
              <a:t>4:05 pm</a:t>
            </a:r>
            <a:br/>
            <a:r>
              <a:t>Location: 1402 Pupin</a:t>
            </a:r>
            <a:br/>
            <a:r>
              <a:t>Host: Marcel Agüeros</a:t>
            </a:r>
            <a:b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TBA - Foucart</a:t>
            </a:r>
            <a:br/>
            <a:r>
              <a:t>Francois Foucart, UNH</a:t>
            </a:r>
            <a:br/>
            <a:r>
              <a:t>March 11, 2020</a:t>
            </a:r>
            <a:br/>
            <a:r>
              <a:t>4:05 pm</a:t>
            </a:r>
            <a:br/>
            <a:r>
              <a:t>Location: TBD</a:t>
            </a:r>
            <a:br/>
            <a:r>
              <a:t>Host: Lorenzo Sironi</a:t>
            </a:r>
            <a:b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Public Talk and Stargazing</a:t>
            </a:r>
            <a:br/>
            <a:br/>
            <a:r>
              <a:t>Heart of Darkness: Unraveling the Mysteries of the Invisible Universe</a:t>
            </a:r>
            <a:br/>
            <a:r>
              <a:t>Jerry Ostriker </a:t>
            </a:r>
            <a:br/>
            <a:r>
              <a:t>March 13th, 2020 8pm</a:t>
            </a:r>
            <a:br/>
            <a:r>
              <a:t>301 Pupin Hall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01095" y="679336"/>
            <a:ext cx="1359582"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grayscl/>
          </a:blip>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grayscl/>
          </a:blip>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grayscl/>
          </a:blip>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grayscl/>
          </a:blip>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753412" y="47363"/>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16626</TotalTime>
  <Words>805</Words>
  <Application>Microsoft Macintosh PowerPoint</Application>
  <PresentationFormat>Widescreen</PresentationFormat>
  <Paragraphs>195</Paragraphs>
  <Slides>14</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172</cp:revision>
  <dcterms:created xsi:type="dcterms:W3CDTF">2018-11-13T21:08:29Z</dcterms:created>
  <dcterms:modified xsi:type="dcterms:W3CDTF">2020-02-20T13:28:25Z</dcterms:modified>
</cp:coreProperties>
</file>